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4" r:id="rId14"/>
  </p:sldIdLst>
  <p:sldSz cx="18288000" cy="10287000"/>
  <p:notesSz cx="6858000" cy="9144000"/>
  <p:embeddedFontLst>
    <p:embeddedFont>
      <p:font typeface="Agrandir Medium" panose="020B0604020202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Public Sans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61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bedita Das" userId="20e87dfa945dbfc1" providerId="LiveId" clId="{84E00831-0548-4B9A-957D-A5035BB74EFF}"/>
    <pc:docChg chg="custSel modSld">
      <pc:chgData name="Nibedita Das" userId="20e87dfa945dbfc1" providerId="LiveId" clId="{84E00831-0548-4B9A-957D-A5035BB74EFF}" dt="2025-12-05T09:45:28.421" v="2" actId="14100"/>
      <pc:docMkLst>
        <pc:docMk/>
      </pc:docMkLst>
      <pc:sldChg chg="addSp delSp modSp mod">
        <pc:chgData name="Nibedita Das" userId="20e87dfa945dbfc1" providerId="LiveId" clId="{84E00831-0548-4B9A-957D-A5035BB74EFF}" dt="2025-12-05T09:45:28.421" v="2" actId="14100"/>
        <pc:sldMkLst>
          <pc:docMk/>
          <pc:sldMk cId="0" sldId="258"/>
        </pc:sldMkLst>
        <pc:spChg chg="del">
          <ac:chgData name="Nibedita Das" userId="20e87dfa945dbfc1" providerId="LiveId" clId="{84E00831-0548-4B9A-957D-A5035BB74EFF}" dt="2025-12-05T09:45:22.927" v="0" actId="21"/>
          <ac:spMkLst>
            <pc:docMk/>
            <pc:sldMk cId="0" sldId="258"/>
            <ac:spMk id="2" creationId="{00000000-0000-0000-0000-000000000000}"/>
          </ac:spMkLst>
        </pc:spChg>
        <pc:spChg chg="add mod">
          <ac:chgData name="Nibedita Das" userId="20e87dfa945dbfc1" providerId="LiveId" clId="{84E00831-0548-4B9A-957D-A5035BB74EFF}" dt="2025-12-05T09:45:28.421" v="2" actId="14100"/>
          <ac:spMkLst>
            <pc:docMk/>
            <pc:sldMk cId="0" sldId="258"/>
            <ac:spMk id="3" creationId="{DA493B35-1BBC-4C0E-897D-2576DBC1214B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svg>
</file>

<file path=ppt/media/image3.png>
</file>

<file path=ppt/media/image4.sv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302221"/>
            <a:ext cx="8841904" cy="9682557"/>
            <a:chOff x="0" y="0"/>
            <a:chExt cx="2328732" cy="255013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28732" cy="2550139"/>
            </a:xfrm>
            <a:custGeom>
              <a:avLst/>
              <a:gdLst/>
              <a:ahLst/>
              <a:cxnLst/>
              <a:rect l="l" t="t" r="r" b="b"/>
              <a:pathLst>
                <a:path w="2328732" h="2550139">
                  <a:moveTo>
                    <a:pt x="0" y="0"/>
                  </a:moveTo>
                  <a:lnTo>
                    <a:pt x="2328732" y="0"/>
                  </a:lnTo>
                  <a:lnTo>
                    <a:pt x="2328732" y="2550139"/>
                  </a:lnTo>
                  <a:lnTo>
                    <a:pt x="0" y="2550139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328732" cy="25787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159783" y="2041700"/>
            <a:ext cx="6810338" cy="6203599"/>
          </a:xfrm>
          <a:custGeom>
            <a:avLst/>
            <a:gdLst/>
            <a:ahLst/>
            <a:cxnLst/>
            <a:rect l="l" t="t" r="r" b="b"/>
            <a:pathLst>
              <a:path w="6810338" h="6203599">
                <a:moveTo>
                  <a:pt x="0" y="0"/>
                </a:moveTo>
                <a:lnTo>
                  <a:pt x="6810338" y="0"/>
                </a:lnTo>
                <a:lnTo>
                  <a:pt x="6810338" y="6203600"/>
                </a:lnTo>
                <a:lnTo>
                  <a:pt x="0" y="620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28700" y="1028700"/>
            <a:ext cx="728006" cy="772980"/>
          </a:xfrm>
          <a:custGeom>
            <a:avLst/>
            <a:gdLst/>
            <a:ahLst/>
            <a:cxnLst/>
            <a:rect l="l" t="t" r="r" b="b"/>
            <a:pathLst>
              <a:path w="728006" h="772980">
                <a:moveTo>
                  <a:pt x="0" y="0"/>
                </a:moveTo>
                <a:lnTo>
                  <a:pt x="728006" y="0"/>
                </a:lnTo>
                <a:lnTo>
                  <a:pt x="728006" y="772980"/>
                </a:lnTo>
                <a:lnTo>
                  <a:pt x="0" y="7729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3122093"/>
            <a:ext cx="6351124" cy="26133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710"/>
              </a:lnSpc>
            </a:pPr>
            <a:r>
              <a:rPr lang="en-US" sz="6989" spc="-671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Hospital Patient Management  System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015825" y="1254217"/>
            <a:ext cx="3095757" cy="388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90"/>
              </a:lnSpc>
              <a:spcBef>
                <a:spcPct val="0"/>
              </a:spcBef>
            </a:pPr>
            <a:r>
              <a:rPr lang="en-US" sz="3000" spc="-246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CSE311: DBMS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385160" y="7979466"/>
            <a:ext cx="2261270" cy="388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90"/>
              </a:lnSpc>
            </a:pPr>
            <a:r>
              <a:rPr lang="en-US" sz="3000" spc="-246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Nibedita  Das                  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385160" y="8482387"/>
            <a:ext cx="2261270" cy="388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90"/>
              </a:lnSpc>
            </a:pPr>
            <a:r>
              <a:rPr lang="en-US" sz="3000" spc="-246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Tanim  Ahmed                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385160" y="8981218"/>
            <a:ext cx="2849655" cy="3886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90"/>
              </a:lnSpc>
            </a:pPr>
            <a:r>
              <a:rPr lang="en-US" sz="3000" spc="-246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Md.  Sajidul  Islam                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558664" y="7965229"/>
            <a:ext cx="2261270" cy="362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04"/>
              </a:lnSpc>
            </a:pPr>
            <a:r>
              <a:rPr lang="en-US" sz="2800" spc="-22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2411860042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558664" y="8490578"/>
            <a:ext cx="2261270" cy="362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04"/>
              </a:lnSpc>
            </a:pPr>
            <a:r>
              <a:rPr lang="en-US" sz="2800" spc="-22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2312597042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558664" y="9015217"/>
            <a:ext cx="2261270" cy="362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604"/>
              </a:lnSpc>
            </a:pPr>
            <a:r>
              <a:rPr lang="en-US" sz="2800" spc="-22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2121935642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385160" y="7089896"/>
            <a:ext cx="7527889" cy="497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68"/>
              </a:lnSpc>
            </a:pPr>
            <a:r>
              <a:rPr lang="en-US" sz="3945" spc="-323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Presented By: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406453-D047-46BC-B3F1-79FE9097FA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2247900"/>
            <a:ext cx="14325600" cy="7590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746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6E7577-F759-40EA-B6E1-9360BC3393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1308" y="1457984"/>
            <a:ext cx="8725384" cy="737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851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85624D-5E64-435B-AB90-5510F9E5E1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8332" y="1790700"/>
            <a:ext cx="14051336" cy="7011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8846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AA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0"/>
            <a:ext cx="9144000" cy="10287000"/>
            <a:chOff x="0" y="0"/>
            <a:chExt cx="240829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8296" cy="2709333"/>
            </a:xfrm>
            <a:custGeom>
              <a:avLst/>
              <a:gdLst/>
              <a:ahLst/>
              <a:cxnLst/>
              <a:rect l="l" t="t" r="r" b="b"/>
              <a:pathLst>
                <a:path w="2408296" h="2709333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408296" cy="27379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2554807"/>
            <a:ext cx="6956263" cy="5510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4257"/>
              </a:lnSpc>
            </a:pPr>
            <a:r>
              <a:rPr lang="en-US" sz="14852" spc="-1425">
                <a:solidFill>
                  <a:srgbClr val="FBF6F1"/>
                </a:solidFill>
                <a:latin typeface="Public Sans"/>
                <a:ea typeface="Public Sans"/>
                <a:cs typeface="Public Sans"/>
                <a:sym typeface="Public Sans"/>
              </a:rPr>
              <a:t>Thank you very much!</a:t>
            </a:r>
          </a:p>
        </p:txBody>
      </p:sp>
      <p:sp>
        <p:nvSpPr>
          <p:cNvPr id="6" name="Freeform 6"/>
          <p:cNvSpPr/>
          <p:nvPr/>
        </p:nvSpPr>
        <p:spPr>
          <a:xfrm>
            <a:off x="9977595" y="1415190"/>
            <a:ext cx="7174715" cy="7200900"/>
          </a:xfrm>
          <a:custGeom>
            <a:avLst/>
            <a:gdLst/>
            <a:ahLst/>
            <a:cxnLst/>
            <a:rect l="l" t="t" r="r" b="b"/>
            <a:pathLst>
              <a:path w="7174715" h="7200900">
                <a:moveTo>
                  <a:pt x="0" y="0"/>
                </a:moveTo>
                <a:lnTo>
                  <a:pt x="7174714" y="0"/>
                </a:lnTo>
                <a:lnTo>
                  <a:pt x="7174714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2526" y="2227269"/>
            <a:ext cx="9432257" cy="2407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72"/>
              </a:lnSpc>
            </a:pPr>
            <a:r>
              <a:rPr lang="en-US" sz="4866" spc="-467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Introduction:  This project aims to build a Hospital Management System using DBMS principles.</a:t>
            </a:r>
          </a:p>
          <a:p>
            <a:pPr marL="0" lvl="0" indent="0" algn="l">
              <a:lnSpc>
                <a:spcPts val="4672"/>
              </a:lnSpc>
            </a:pPr>
            <a:endParaRPr lang="en-US" sz="4866" spc="-467">
              <a:solidFill>
                <a:srgbClr val="156669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352526" y="4596819"/>
            <a:ext cx="8565703" cy="24768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21"/>
              </a:lnSpc>
            </a:pPr>
            <a:r>
              <a:rPr lang="en-US" sz="2958" b="1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It organizes and manages key hospital information through a structured relational database to ensure accuracy, efficiency, and smooth workflow.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9784783" y="1365020"/>
            <a:ext cx="7097287" cy="2434044"/>
            <a:chOff x="0" y="0"/>
            <a:chExt cx="2213460" cy="75911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213460" cy="759115"/>
            </a:xfrm>
            <a:custGeom>
              <a:avLst/>
              <a:gdLst/>
              <a:ahLst/>
              <a:cxnLst/>
              <a:rect l="l" t="t" r="r" b="b"/>
              <a:pathLst>
                <a:path w="2213460" h="759115">
                  <a:moveTo>
                    <a:pt x="16362" y="0"/>
                  </a:moveTo>
                  <a:lnTo>
                    <a:pt x="2197097" y="0"/>
                  </a:lnTo>
                  <a:cubicBezTo>
                    <a:pt x="2201437" y="0"/>
                    <a:pt x="2205599" y="1724"/>
                    <a:pt x="2208667" y="4792"/>
                  </a:cubicBezTo>
                  <a:cubicBezTo>
                    <a:pt x="2211736" y="7861"/>
                    <a:pt x="2213460" y="12023"/>
                    <a:pt x="2213460" y="16362"/>
                  </a:cubicBezTo>
                  <a:lnTo>
                    <a:pt x="2213460" y="742753"/>
                  </a:lnTo>
                  <a:cubicBezTo>
                    <a:pt x="2213460" y="747092"/>
                    <a:pt x="2211736" y="751254"/>
                    <a:pt x="2208667" y="754323"/>
                  </a:cubicBezTo>
                  <a:cubicBezTo>
                    <a:pt x="2205599" y="757391"/>
                    <a:pt x="2201437" y="759115"/>
                    <a:pt x="2197097" y="759115"/>
                  </a:cubicBezTo>
                  <a:lnTo>
                    <a:pt x="16362" y="759115"/>
                  </a:lnTo>
                  <a:cubicBezTo>
                    <a:pt x="12023" y="759115"/>
                    <a:pt x="7861" y="757391"/>
                    <a:pt x="4792" y="754323"/>
                  </a:cubicBezTo>
                  <a:cubicBezTo>
                    <a:pt x="1724" y="751254"/>
                    <a:pt x="0" y="747092"/>
                    <a:pt x="0" y="742753"/>
                  </a:cubicBezTo>
                  <a:lnTo>
                    <a:pt x="0" y="16362"/>
                  </a:lnTo>
                  <a:cubicBezTo>
                    <a:pt x="0" y="12023"/>
                    <a:pt x="1724" y="7861"/>
                    <a:pt x="4792" y="4792"/>
                  </a:cubicBezTo>
                  <a:cubicBezTo>
                    <a:pt x="7861" y="1724"/>
                    <a:pt x="12023" y="0"/>
                    <a:pt x="16362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213460" cy="7972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784783" y="3925191"/>
            <a:ext cx="7097287" cy="2434044"/>
            <a:chOff x="0" y="0"/>
            <a:chExt cx="2213460" cy="75911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213460" cy="759115"/>
            </a:xfrm>
            <a:custGeom>
              <a:avLst/>
              <a:gdLst/>
              <a:ahLst/>
              <a:cxnLst/>
              <a:rect l="l" t="t" r="r" b="b"/>
              <a:pathLst>
                <a:path w="2213460" h="759115">
                  <a:moveTo>
                    <a:pt x="16362" y="0"/>
                  </a:moveTo>
                  <a:lnTo>
                    <a:pt x="2197097" y="0"/>
                  </a:lnTo>
                  <a:cubicBezTo>
                    <a:pt x="2201437" y="0"/>
                    <a:pt x="2205599" y="1724"/>
                    <a:pt x="2208667" y="4792"/>
                  </a:cubicBezTo>
                  <a:cubicBezTo>
                    <a:pt x="2211736" y="7861"/>
                    <a:pt x="2213460" y="12023"/>
                    <a:pt x="2213460" y="16362"/>
                  </a:cubicBezTo>
                  <a:lnTo>
                    <a:pt x="2213460" y="742753"/>
                  </a:lnTo>
                  <a:cubicBezTo>
                    <a:pt x="2213460" y="747092"/>
                    <a:pt x="2211736" y="751254"/>
                    <a:pt x="2208667" y="754323"/>
                  </a:cubicBezTo>
                  <a:cubicBezTo>
                    <a:pt x="2205599" y="757391"/>
                    <a:pt x="2201437" y="759115"/>
                    <a:pt x="2197097" y="759115"/>
                  </a:cubicBezTo>
                  <a:lnTo>
                    <a:pt x="16362" y="759115"/>
                  </a:lnTo>
                  <a:cubicBezTo>
                    <a:pt x="12023" y="759115"/>
                    <a:pt x="7861" y="757391"/>
                    <a:pt x="4792" y="754323"/>
                  </a:cubicBezTo>
                  <a:cubicBezTo>
                    <a:pt x="1724" y="751254"/>
                    <a:pt x="0" y="747092"/>
                    <a:pt x="0" y="742753"/>
                  </a:cubicBezTo>
                  <a:lnTo>
                    <a:pt x="0" y="16362"/>
                  </a:lnTo>
                  <a:cubicBezTo>
                    <a:pt x="0" y="12023"/>
                    <a:pt x="1724" y="7861"/>
                    <a:pt x="4792" y="4792"/>
                  </a:cubicBezTo>
                  <a:cubicBezTo>
                    <a:pt x="7861" y="1724"/>
                    <a:pt x="12023" y="0"/>
                    <a:pt x="16362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2213460" cy="7972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784783" y="6487936"/>
            <a:ext cx="7097287" cy="2434044"/>
            <a:chOff x="0" y="0"/>
            <a:chExt cx="2213460" cy="75911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213460" cy="759115"/>
            </a:xfrm>
            <a:custGeom>
              <a:avLst/>
              <a:gdLst/>
              <a:ahLst/>
              <a:cxnLst/>
              <a:rect l="l" t="t" r="r" b="b"/>
              <a:pathLst>
                <a:path w="2213460" h="759115">
                  <a:moveTo>
                    <a:pt x="16362" y="0"/>
                  </a:moveTo>
                  <a:lnTo>
                    <a:pt x="2197097" y="0"/>
                  </a:lnTo>
                  <a:cubicBezTo>
                    <a:pt x="2201437" y="0"/>
                    <a:pt x="2205599" y="1724"/>
                    <a:pt x="2208667" y="4792"/>
                  </a:cubicBezTo>
                  <a:cubicBezTo>
                    <a:pt x="2211736" y="7861"/>
                    <a:pt x="2213460" y="12023"/>
                    <a:pt x="2213460" y="16362"/>
                  </a:cubicBezTo>
                  <a:lnTo>
                    <a:pt x="2213460" y="742753"/>
                  </a:lnTo>
                  <a:cubicBezTo>
                    <a:pt x="2213460" y="747092"/>
                    <a:pt x="2211736" y="751254"/>
                    <a:pt x="2208667" y="754323"/>
                  </a:cubicBezTo>
                  <a:cubicBezTo>
                    <a:pt x="2205599" y="757391"/>
                    <a:pt x="2201437" y="759115"/>
                    <a:pt x="2197097" y="759115"/>
                  </a:cubicBezTo>
                  <a:lnTo>
                    <a:pt x="16362" y="759115"/>
                  </a:lnTo>
                  <a:cubicBezTo>
                    <a:pt x="12023" y="759115"/>
                    <a:pt x="7861" y="757391"/>
                    <a:pt x="4792" y="754323"/>
                  </a:cubicBezTo>
                  <a:cubicBezTo>
                    <a:pt x="1724" y="751254"/>
                    <a:pt x="0" y="747092"/>
                    <a:pt x="0" y="742753"/>
                  </a:cubicBezTo>
                  <a:lnTo>
                    <a:pt x="0" y="16362"/>
                  </a:lnTo>
                  <a:cubicBezTo>
                    <a:pt x="0" y="12023"/>
                    <a:pt x="1724" y="7861"/>
                    <a:pt x="4792" y="4792"/>
                  </a:cubicBezTo>
                  <a:cubicBezTo>
                    <a:pt x="7861" y="1724"/>
                    <a:pt x="12023" y="0"/>
                    <a:pt x="16362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2213460" cy="7972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0379423" y="7166795"/>
            <a:ext cx="1831939" cy="1295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599"/>
              </a:lnSpc>
              <a:spcBef>
                <a:spcPct val="0"/>
              </a:spcBef>
            </a:pPr>
            <a:r>
              <a:rPr lang="en-US" sz="9999" u="none" strike="noStrike" spc="-9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03.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211363" y="6640336"/>
            <a:ext cx="3945453" cy="21564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445"/>
              </a:lnSpc>
              <a:spcBef>
                <a:spcPct val="0"/>
              </a:spcBef>
            </a:pPr>
            <a:r>
              <a:rPr lang="en-US" sz="1500" b="1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Syst</a:t>
            </a:r>
            <a:r>
              <a:rPr lang="en-US" sz="1500" b="1" u="none" strike="noStrike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em Implementation</a:t>
            </a:r>
          </a:p>
          <a:p>
            <a:pPr marL="323855" lvl="1" indent="-161927" algn="l">
              <a:lnSpc>
                <a:spcPts val="2445"/>
              </a:lnSpc>
              <a:spcBef>
                <a:spcPct val="0"/>
              </a:spcBef>
              <a:buFont typeface="Arial"/>
              <a:buChar char="•"/>
            </a:pPr>
            <a:r>
              <a:rPr lang="en-US" sz="1500" b="1" u="none" strike="noStrike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MySQL used to create and store relational data.</a:t>
            </a:r>
          </a:p>
          <a:p>
            <a:pPr marL="323855" lvl="1" indent="-161927" algn="l">
              <a:lnSpc>
                <a:spcPts val="2445"/>
              </a:lnSpc>
              <a:spcBef>
                <a:spcPct val="0"/>
              </a:spcBef>
              <a:buFont typeface="Arial"/>
              <a:buChar char="•"/>
            </a:pPr>
            <a:r>
              <a:rPr lang="en-US" sz="1500" b="1" u="none" strike="noStrike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PHP and HTML used to build a user-friendly interface for interacting with the database.</a:t>
            </a:r>
          </a:p>
          <a:p>
            <a:pPr marL="0" lvl="0" indent="0" algn="l">
              <a:lnSpc>
                <a:spcPts val="2445"/>
              </a:lnSpc>
              <a:spcBef>
                <a:spcPct val="0"/>
              </a:spcBef>
            </a:pPr>
            <a:endParaRPr lang="en-US" sz="1500" b="1" u="none" strike="noStrike">
              <a:solidFill>
                <a:srgbClr val="156669"/>
              </a:solidFill>
              <a:latin typeface="Agrandir Medium"/>
              <a:ea typeface="Agrandir Medium"/>
              <a:cs typeface="Agrandir Medium"/>
              <a:sym typeface="Agrandir Medium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0310748" y="4639875"/>
            <a:ext cx="1831939" cy="1295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599"/>
              </a:lnSpc>
              <a:spcBef>
                <a:spcPct val="0"/>
              </a:spcBef>
            </a:pPr>
            <a:r>
              <a:rPr lang="en-US" sz="9999" u="none" strike="noStrike" spc="-9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02.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211363" y="4027783"/>
            <a:ext cx="3945453" cy="2461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445"/>
              </a:lnSpc>
              <a:spcBef>
                <a:spcPct val="0"/>
              </a:spcBef>
            </a:pPr>
            <a:r>
              <a:rPr lang="en-US" sz="1500" b="1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C</a:t>
            </a:r>
            <a:r>
              <a:rPr lang="en-US" sz="1500" b="1" u="none" strike="noStrike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ore Hospital Operations</a:t>
            </a:r>
          </a:p>
          <a:p>
            <a:pPr marL="323855" lvl="1" indent="-161927" algn="l">
              <a:lnSpc>
                <a:spcPts val="2445"/>
              </a:lnSpc>
              <a:spcBef>
                <a:spcPct val="0"/>
              </a:spcBef>
              <a:buFont typeface="Arial"/>
              <a:buChar char="•"/>
            </a:pPr>
            <a:r>
              <a:rPr lang="en-US" sz="1500" b="1" u="none" strike="noStrike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Manages patient records, doctor information, appointments, admissions, treatments, lab tests, and prescriptions.</a:t>
            </a:r>
          </a:p>
          <a:p>
            <a:pPr marL="323855" lvl="1" indent="-161927" algn="l">
              <a:lnSpc>
                <a:spcPts val="2445"/>
              </a:lnSpc>
              <a:spcBef>
                <a:spcPct val="0"/>
              </a:spcBef>
              <a:buFont typeface="Arial"/>
              <a:buChar char="•"/>
            </a:pPr>
            <a:r>
              <a:rPr lang="en-US" sz="1500" b="1" u="none" strike="noStrike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Ensures secure, fast, and error-free handling of hospital data.</a:t>
            </a:r>
          </a:p>
          <a:p>
            <a:pPr marL="0" lvl="0" indent="0" algn="l">
              <a:lnSpc>
                <a:spcPts val="2445"/>
              </a:lnSpc>
              <a:spcBef>
                <a:spcPct val="0"/>
              </a:spcBef>
            </a:pPr>
            <a:endParaRPr lang="en-US" sz="1500" b="1" u="none" strike="noStrike">
              <a:solidFill>
                <a:srgbClr val="156669"/>
              </a:solidFill>
              <a:latin typeface="Agrandir Medium"/>
              <a:ea typeface="Agrandir Medium"/>
              <a:cs typeface="Agrandir Medium"/>
              <a:sym typeface="Agrandir Medium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310748" y="2043880"/>
            <a:ext cx="1831939" cy="1295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599"/>
              </a:lnSpc>
              <a:spcBef>
                <a:spcPct val="0"/>
              </a:spcBef>
            </a:pPr>
            <a:r>
              <a:rPr lang="en-US" sz="9999" u="none" strike="noStrike" spc="-9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01.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142687" y="1511557"/>
            <a:ext cx="4474739" cy="21564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445"/>
              </a:lnSpc>
              <a:spcBef>
                <a:spcPct val="0"/>
              </a:spcBef>
            </a:pPr>
            <a:r>
              <a:rPr lang="en-US" sz="1500" b="1" u="none" strike="noStrike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 Database Design &amp; Modeling</a:t>
            </a:r>
          </a:p>
          <a:p>
            <a:pPr marL="323855" lvl="1" indent="-161927" algn="l">
              <a:lnSpc>
                <a:spcPts val="2445"/>
              </a:lnSpc>
              <a:spcBef>
                <a:spcPct val="0"/>
              </a:spcBef>
              <a:buFont typeface="Arial"/>
              <a:buChar char="•"/>
            </a:pPr>
            <a:r>
              <a:rPr lang="en-US" sz="1500" b="1" u="none" strike="noStrike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ER Diagram identifies all major entities (Patient, Doctor, Staff, Appointment, Billing).</a:t>
            </a:r>
          </a:p>
          <a:p>
            <a:pPr marL="323855" lvl="1" indent="-161927" algn="l">
              <a:lnSpc>
                <a:spcPts val="2445"/>
              </a:lnSpc>
              <a:spcBef>
                <a:spcPct val="0"/>
              </a:spcBef>
              <a:buFont typeface="Arial"/>
              <a:buChar char="•"/>
            </a:pPr>
            <a:r>
              <a:rPr lang="en-US" sz="1500" b="1" u="none" strike="noStrike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Relational schema converts the ERD into normalized tables for accurate data storage.</a:t>
            </a:r>
          </a:p>
          <a:p>
            <a:pPr marL="0" lvl="0" indent="0" algn="l">
              <a:lnSpc>
                <a:spcPts val="2445"/>
              </a:lnSpc>
              <a:spcBef>
                <a:spcPct val="0"/>
              </a:spcBef>
            </a:pPr>
            <a:endParaRPr lang="en-US" sz="1500" b="1" u="none" strike="noStrike">
              <a:solidFill>
                <a:srgbClr val="156669"/>
              </a:solidFill>
              <a:latin typeface="Agrandir Medium"/>
              <a:ea typeface="Agrandir Medium"/>
              <a:cs typeface="Agrandir Medium"/>
              <a:sym typeface="Agrandir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2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DA493B35-1BBC-4C0E-897D-2576DBC1214B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9869642">
                <a:moveTo>
                  <a:pt x="0" y="0"/>
                </a:moveTo>
                <a:lnTo>
                  <a:pt x="18288000" y="0"/>
                </a:lnTo>
                <a:lnTo>
                  <a:pt x="18288000" y="9869642"/>
                </a:lnTo>
                <a:lnTo>
                  <a:pt x="0" y="98696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55" t="-657" b="-657"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2694176"/>
            <a:ext cx="16230600" cy="1446401"/>
            <a:chOff x="0" y="0"/>
            <a:chExt cx="5296639" cy="47201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4344417"/>
            <a:ext cx="16230600" cy="1446401"/>
            <a:chOff x="0" y="0"/>
            <a:chExt cx="5296639" cy="47201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6011894"/>
            <a:ext cx="16230600" cy="1446401"/>
            <a:chOff x="0" y="0"/>
            <a:chExt cx="5296639" cy="47201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28700" y="7662135"/>
            <a:ext cx="16230600" cy="1446401"/>
            <a:chOff x="0" y="0"/>
            <a:chExt cx="5296639" cy="47201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-285670" y="8201244"/>
            <a:ext cx="15491661" cy="485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04.  Ward (ward_id PK, ward_name, department_id FK, total_beds)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-1053828" y="6530459"/>
            <a:ext cx="15491661" cy="485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03.  Department (department_id PK, dept_name, location)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4639145"/>
            <a:ext cx="15491661" cy="933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02.  Staff (staff_id PK, first_name, last_name, dob, gender, category, phone, email, address, department_id FK, joined_date, salary)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42835" y="2982100"/>
            <a:ext cx="15491661" cy="1380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01.  Patient (patient_id PK, first_name, last_name, gender, date_of_birth,</a:t>
            </a:r>
          </a:p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phone, email, address, blood_group)</a:t>
            </a:r>
          </a:p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endParaRPr lang="en-US" sz="3740" u="none" strike="noStrike" spc="-359">
              <a:solidFill>
                <a:srgbClr val="156669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028700" y="1491339"/>
            <a:ext cx="16230600" cy="783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784"/>
              </a:lnSpc>
            </a:pPr>
            <a:r>
              <a:rPr lang="en-US" sz="6025" spc="-578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Relational Schema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9464"/>
            <a:ext cx="16230600" cy="1446401"/>
            <a:chOff x="0" y="0"/>
            <a:chExt cx="5296639" cy="47201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38058" y="1548029"/>
            <a:ext cx="15491661" cy="485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05.  Room (room_number PK, room_type, department_id FK, availability)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700" y="2704465"/>
            <a:ext cx="16230600" cy="1446401"/>
            <a:chOff x="0" y="0"/>
            <a:chExt cx="5296639" cy="47201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2999192"/>
            <a:ext cx="15491661" cy="933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06.  Doctor (doctor_id PK, f_name, l_name, gender, dob, specialization,</a:t>
            </a:r>
          </a:p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phone, email, department_id FK)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28700" y="4379465"/>
            <a:ext cx="16230600" cy="1446401"/>
            <a:chOff x="0" y="0"/>
            <a:chExt cx="5296639" cy="47201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-2356775" y="4893815"/>
            <a:ext cx="15491661" cy="485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07.  Lab_Test (test_id PK, test_name, price)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028700" y="6054466"/>
            <a:ext cx="16230600" cy="1446401"/>
            <a:chOff x="0" y="0"/>
            <a:chExt cx="5296639" cy="47201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238058" y="6573031"/>
            <a:ext cx="15491661" cy="485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08.  Lab_Report (report_id PK, patient_id FK, test_id FK, test_date, result)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028700" y="7729466"/>
            <a:ext cx="16230600" cy="1446401"/>
            <a:chOff x="0" y="0"/>
            <a:chExt cx="5296639" cy="47201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-333281" y="8024194"/>
            <a:ext cx="15491661" cy="933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09.  Appointment (appointment_id PK, patient_id FK, doctor_id FK,</a:t>
            </a:r>
          </a:p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            appointment_datetime, reason, status)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9464"/>
            <a:ext cx="16230600" cy="1446401"/>
            <a:chOff x="0" y="0"/>
            <a:chExt cx="5296639" cy="47201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-523728" y="1324192"/>
            <a:ext cx="15682107" cy="933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10</a:t>
            </a: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.  Admission (admission_id PK, patient_id FK, room_number FK,</a:t>
            </a:r>
          </a:p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                                     admission_date, discharge_date, diagnosis)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28700" y="2704465"/>
            <a:ext cx="16230600" cy="1446401"/>
            <a:chOff x="0" y="0"/>
            <a:chExt cx="5296639" cy="47201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-523728" y="2998645"/>
            <a:ext cx="15491661" cy="1380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11</a:t>
            </a: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.  Treatment (treatment_id PK, admission_id FK, doctor_id FK,</a:t>
            </a:r>
          </a:p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details, treating_date)</a:t>
            </a:r>
          </a:p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endParaRPr lang="en-US" sz="3740" u="none" strike="noStrike" spc="-359">
              <a:solidFill>
                <a:srgbClr val="156669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0" name="Group 10"/>
          <p:cNvGrpSpPr/>
          <p:nvPr/>
        </p:nvGrpSpPr>
        <p:grpSpPr>
          <a:xfrm>
            <a:off x="1028700" y="4379465"/>
            <a:ext cx="16230600" cy="1446401"/>
            <a:chOff x="0" y="0"/>
            <a:chExt cx="5296639" cy="47201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-1356931" y="4898030"/>
            <a:ext cx="15491661" cy="485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12</a:t>
            </a: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.  Medicine (medicine_id PK, name, description, price)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028700" y="6054466"/>
            <a:ext cx="16230600" cy="1446401"/>
            <a:chOff x="0" y="0"/>
            <a:chExt cx="5296639" cy="47201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-785592" y="6349741"/>
            <a:ext cx="16896203" cy="13808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13</a:t>
            </a: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.  Prescription (prescription_id PK, treatment_id FK, medicine_id FK,</a:t>
            </a:r>
          </a:p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   dosage, frequency, duration)</a:t>
            </a:r>
          </a:p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endParaRPr lang="en-US" sz="3740" u="none" strike="noStrike" spc="-359">
              <a:solidFill>
                <a:srgbClr val="156669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8" name="Group 18"/>
          <p:cNvGrpSpPr/>
          <p:nvPr/>
        </p:nvGrpSpPr>
        <p:grpSpPr>
          <a:xfrm>
            <a:off x="1028700" y="7729466"/>
            <a:ext cx="16230600" cy="1446401"/>
            <a:chOff x="0" y="0"/>
            <a:chExt cx="5296639" cy="47201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296639" cy="472013"/>
            </a:xfrm>
            <a:custGeom>
              <a:avLst/>
              <a:gdLst/>
              <a:ahLst/>
              <a:cxnLst/>
              <a:rect l="l" t="t" r="r" b="b"/>
              <a:pathLst>
                <a:path w="5296639" h="472013">
                  <a:moveTo>
                    <a:pt x="7155" y="0"/>
                  </a:moveTo>
                  <a:lnTo>
                    <a:pt x="5289485" y="0"/>
                  </a:lnTo>
                  <a:cubicBezTo>
                    <a:pt x="5291382" y="0"/>
                    <a:pt x="5293202" y="754"/>
                    <a:pt x="5294544" y="2096"/>
                  </a:cubicBezTo>
                  <a:cubicBezTo>
                    <a:pt x="5295886" y="3437"/>
                    <a:pt x="5296639" y="5257"/>
                    <a:pt x="5296639" y="7155"/>
                  </a:cubicBezTo>
                  <a:lnTo>
                    <a:pt x="5296639" y="464859"/>
                  </a:lnTo>
                  <a:cubicBezTo>
                    <a:pt x="5296639" y="466756"/>
                    <a:pt x="5295886" y="468576"/>
                    <a:pt x="5294544" y="469918"/>
                  </a:cubicBezTo>
                  <a:cubicBezTo>
                    <a:pt x="5293202" y="471260"/>
                    <a:pt x="5291382" y="472013"/>
                    <a:pt x="5289485" y="472013"/>
                  </a:cubicBezTo>
                  <a:lnTo>
                    <a:pt x="7155" y="472013"/>
                  </a:lnTo>
                  <a:cubicBezTo>
                    <a:pt x="3203" y="472013"/>
                    <a:pt x="0" y="468810"/>
                    <a:pt x="0" y="464859"/>
                  </a:cubicBezTo>
                  <a:lnTo>
                    <a:pt x="0" y="7155"/>
                  </a:lnTo>
                  <a:cubicBezTo>
                    <a:pt x="0" y="5257"/>
                    <a:pt x="754" y="3437"/>
                    <a:pt x="2096" y="2096"/>
                  </a:cubicBezTo>
                  <a:cubicBezTo>
                    <a:pt x="3437" y="754"/>
                    <a:pt x="5257" y="0"/>
                    <a:pt x="7155" y="0"/>
                  </a:cubicBezTo>
                  <a:close/>
                </a:path>
              </a:pathLst>
            </a:custGeom>
            <a:solidFill>
              <a:srgbClr val="B8D2E4"/>
            </a:solidFill>
            <a:ln cap="sq">
              <a:noFill/>
              <a:prstDash val="solid"/>
              <a:miter/>
            </a:ln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5296639" cy="5101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618951" y="8024194"/>
            <a:ext cx="15491661" cy="933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590"/>
              </a:lnSpc>
              <a:spcBef>
                <a:spcPct val="0"/>
              </a:spcBef>
            </a:pPr>
            <a:r>
              <a:rPr lang="en-US" sz="3740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14</a:t>
            </a:r>
            <a:r>
              <a:rPr lang="en-US" sz="3740" u="none" strike="noStrike" spc="-359">
                <a:solidFill>
                  <a:srgbClr val="156669"/>
                </a:solidFill>
                <a:latin typeface="Public Sans"/>
                <a:ea typeface="Public Sans"/>
                <a:cs typeface="Public Sans"/>
                <a:sym typeface="Public Sans"/>
              </a:rPr>
              <a:t>.  Invoice (invoice_id PK, patient_id FK, admission_id FK,  appointment_id FK, total_amount, status, issued_date)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AA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42034" y="941454"/>
            <a:ext cx="14904855" cy="4202046"/>
            <a:chOff x="0" y="0"/>
            <a:chExt cx="4864000" cy="137128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64000" cy="1371282"/>
            </a:xfrm>
            <a:custGeom>
              <a:avLst/>
              <a:gdLst/>
              <a:ahLst/>
              <a:cxnLst/>
              <a:rect l="l" t="t" r="r" b="b"/>
              <a:pathLst>
                <a:path w="4864000" h="1371282">
                  <a:moveTo>
                    <a:pt x="7791" y="0"/>
                  </a:moveTo>
                  <a:lnTo>
                    <a:pt x="4856209" y="0"/>
                  </a:lnTo>
                  <a:cubicBezTo>
                    <a:pt x="4860512" y="0"/>
                    <a:pt x="4864000" y="3488"/>
                    <a:pt x="4864000" y="7791"/>
                  </a:cubicBezTo>
                  <a:lnTo>
                    <a:pt x="4864000" y="1363490"/>
                  </a:lnTo>
                  <a:cubicBezTo>
                    <a:pt x="4864000" y="1367793"/>
                    <a:pt x="4860512" y="1371282"/>
                    <a:pt x="4856209" y="1371282"/>
                  </a:cubicBezTo>
                  <a:lnTo>
                    <a:pt x="7791" y="1371282"/>
                  </a:lnTo>
                  <a:cubicBezTo>
                    <a:pt x="3488" y="1371282"/>
                    <a:pt x="0" y="1367793"/>
                    <a:pt x="0" y="1363490"/>
                  </a:cubicBezTo>
                  <a:lnTo>
                    <a:pt x="0" y="7791"/>
                  </a:lnTo>
                  <a:cubicBezTo>
                    <a:pt x="0" y="3488"/>
                    <a:pt x="3488" y="0"/>
                    <a:pt x="7791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64000" cy="14093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723825" y="1039906"/>
            <a:ext cx="14741272" cy="4005143"/>
          </a:xfrm>
          <a:custGeom>
            <a:avLst/>
            <a:gdLst/>
            <a:ahLst/>
            <a:cxnLst/>
            <a:rect l="l" t="t" r="r" b="b"/>
            <a:pathLst>
              <a:path w="14741272" h="4005143">
                <a:moveTo>
                  <a:pt x="0" y="0"/>
                </a:moveTo>
                <a:lnTo>
                  <a:pt x="14741272" y="0"/>
                </a:lnTo>
                <a:lnTo>
                  <a:pt x="14741272" y="4005143"/>
                </a:lnTo>
                <a:lnTo>
                  <a:pt x="0" y="40051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99" r="-2235" b="-10205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94929" y="44196"/>
            <a:ext cx="16131522" cy="7829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760"/>
              </a:lnSpc>
            </a:pPr>
            <a:r>
              <a:rPr lang="en-US" sz="6000" spc="-576">
                <a:solidFill>
                  <a:srgbClr val="FBF6F1"/>
                </a:solidFill>
                <a:latin typeface="Public Sans"/>
                <a:ea typeface="Public Sans"/>
                <a:cs typeface="Public Sans"/>
                <a:sym typeface="Public Sans"/>
              </a:rPr>
              <a:t>Sample:  SQL queries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5807383" y="5238750"/>
            <a:ext cx="10739506" cy="4759100"/>
            <a:chOff x="0" y="0"/>
            <a:chExt cx="3504694" cy="155306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504694" cy="1553069"/>
            </a:xfrm>
            <a:custGeom>
              <a:avLst/>
              <a:gdLst/>
              <a:ahLst/>
              <a:cxnLst/>
              <a:rect l="l" t="t" r="r" b="b"/>
              <a:pathLst>
                <a:path w="3504694" h="1553069">
                  <a:moveTo>
                    <a:pt x="10813" y="0"/>
                  </a:moveTo>
                  <a:lnTo>
                    <a:pt x="3493881" y="0"/>
                  </a:lnTo>
                  <a:cubicBezTo>
                    <a:pt x="3496749" y="0"/>
                    <a:pt x="3499499" y="1139"/>
                    <a:pt x="3501527" y="3167"/>
                  </a:cubicBezTo>
                  <a:cubicBezTo>
                    <a:pt x="3503555" y="5195"/>
                    <a:pt x="3504694" y="7945"/>
                    <a:pt x="3504694" y="10813"/>
                  </a:cubicBezTo>
                  <a:lnTo>
                    <a:pt x="3504694" y="1542256"/>
                  </a:lnTo>
                  <a:cubicBezTo>
                    <a:pt x="3504694" y="1548227"/>
                    <a:pt x="3499853" y="1553069"/>
                    <a:pt x="3493881" y="1553069"/>
                  </a:cubicBezTo>
                  <a:lnTo>
                    <a:pt x="10813" y="1553069"/>
                  </a:lnTo>
                  <a:cubicBezTo>
                    <a:pt x="7945" y="1553069"/>
                    <a:pt x="5195" y="1551929"/>
                    <a:pt x="3167" y="1549902"/>
                  </a:cubicBezTo>
                  <a:cubicBezTo>
                    <a:pt x="1139" y="1547874"/>
                    <a:pt x="0" y="1545123"/>
                    <a:pt x="0" y="1542256"/>
                  </a:cubicBezTo>
                  <a:lnTo>
                    <a:pt x="0" y="10813"/>
                  </a:lnTo>
                  <a:cubicBezTo>
                    <a:pt x="0" y="7945"/>
                    <a:pt x="1139" y="5195"/>
                    <a:pt x="3167" y="3167"/>
                  </a:cubicBezTo>
                  <a:cubicBezTo>
                    <a:pt x="5195" y="1139"/>
                    <a:pt x="7945" y="0"/>
                    <a:pt x="10813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3504694" cy="15911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5984730" y="5262246"/>
            <a:ext cx="10384812" cy="4712108"/>
          </a:xfrm>
          <a:custGeom>
            <a:avLst/>
            <a:gdLst/>
            <a:ahLst/>
            <a:cxnLst/>
            <a:rect l="l" t="t" r="r" b="b"/>
            <a:pathLst>
              <a:path w="10384812" h="4712108">
                <a:moveTo>
                  <a:pt x="0" y="0"/>
                </a:moveTo>
                <a:lnTo>
                  <a:pt x="10384811" y="0"/>
                </a:lnTo>
                <a:lnTo>
                  <a:pt x="10384811" y="4712108"/>
                </a:lnTo>
                <a:lnTo>
                  <a:pt x="0" y="47121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694929" y="5874653"/>
            <a:ext cx="4449005" cy="44123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927"/>
              </a:lnSpc>
            </a:pPr>
            <a:r>
              <a:rPr lang="en-US" sz="5132" spc="-492">
                <a:solidFill>
                  <a:srgbClr val="FBF6F1"/>
                </a:solidFill>
                <a:latin typeface="Public Sans"/>
                <a:ea typeface="Public Sans"/>
                <a:cs typeface="Public Sans"/>
                <a:sym typeface="Public Sans"/>
              </a:rPr>
              <a:t>List all staff members who joined between the years 2019 and 2021 (inclusive)</a:t>
            </a:r>
          </a:p>
          <a:p>
            <a:pPr marL="0" lvl="0" indent="0" algn="ctr">
              <a:lnSpc>
                <a:spcPts val="4927"/>
              </a:lnSpc>
            </a:pPr>
            <a:endParaRPr lang="en-US" sz="5132" spc="-492">
              <a:solidFill>
                <a:srgbClr val="FBF6F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AA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03142" y="2850713"/>
            <a:ext cx="8627933" cy="6660629"/>
            <a:chOff x="0" y="0"/>
            <a:chExt cx="2815611" cy="217360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15611" cy="2173607"/>
            </a:xfrm>
            <a:custGeom>
              <a:avLst/>
              <a:gdLst/>
              <a:ahLst/>
              <a:cxnLst/>
              <a:rect l="l" t="t" r="r" b="b"/>
              <a:pathLst>
                <a:path w="2815611" h="2173607">
                  <a:moveTo>
                    <a:pt x="13460" y="0"/>
                  </a:moveTo>
                  <a:lnTo>
                    <a:pt x="2802151" y="0"/>
                  </a:lnTo>
                  <a:cubicBezTo>
                    <a:pt x="2809585" y="0"/>
                    <a:pt x="2815611" y="6026"/>
                    <a:pt x="2815611" y="13460"/>
                  </a:cubicBezTo>
                  <a:lnTo>
                    <a:pt x="2815611" y="2160148"/>
                  </a:lnTo>
                  <a:cubicBezTo>
                    <a:pt x="2815611" y="2167581"/>
                    <a:pt x="2809585" y="2173607"/>
                    <a:pt x="2802151" y="2173607"/>
                  </a:cubicBezTo>
                  <a:lnTo>
                    <a:pt x="13460" y="2173607"/>
                  </a:lnTo>
                  <a:cubicBezTo>
                    <a:pt x="6026" y="2173607"/>
                    <a:pt x="0" y="2167581"/>
                    <a:pt x="0" y="2160148"/>
                  </a:cubicBezTo>
                  <a:lnTo>
                    <a:pt x="0" y="13460"/>
                  </a:lnTo>
                  <a:cubicBezTo>
                    <a:pt x="0" y="6026"/>
                    <a:pt x="6026" y="0"/>
                    <a:pt x="13460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15611" cy="22117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207308" y="527530"/>
            <a:ext cx="6051992" cy="5945228"/>
            <a:chOff x="0" y="0"/>
            <a:chExt cx="1974987" cy="194014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74987" cy="1940146"/>
            </a:xfrm>
            <a:custGeom>
              <a:avLst/>
              <a:gdLst/>
              <a:ahLst/>
              <a:cxnLst/>
              <a:rect l="l" t="t" r="r" b="b"/>
              <a:pathLst>
                <a:path w="1974987" h="1940146">
                  <a:moveTo>
                    <a:pt x="19189" y="0"/>
                  </a:moveTo>
                  <a:lnTo>
                    <a:pt x="1955798" y="0"/>
                  </a:lnTo>
                  <a:cubicBezTo>
                    <a:pt x="1960887" y="0"/>
                    <a:pt x="1965768" y="2022"/>
                    <a:pt x="1969367" y="5620"/>
                  </a:cubicBezTo>
                  <a:cubicBezTo>
                    <a:pt x="1972965" y="9219"/>
                    <a:pt x="1974987" y="14099"/>
                    <a:pt x="1974987" y="19189"/>
                  </a:cubicBezTo>
                  <a:lnTo>
                    <a:pt x="1974987" y="1920957"/>
                  </a:lnTo>
                  <a:cubicBezTo>
                    <a:pt x="1974987" y="1931555"/>
                    <a:pt x="1966396" y="1940146"/>
                    <a:pt x="1955798" y="1940146"/>
                  </a:cubicBezTo>
                  <a:lnTo>
                    <a:pt x="19189" y="1940146"/>
                  </a:lnTo>
                  <a:cubicBezTo>
                    <a:pt x="8591" y="1940146"/>
                    <a:pt x="0" y="1931555"/>
                    <a:pt x="0" y="1920957"/>
                  </a:cubicBezTo>
                  <a:lnTo>
                    <a:pt x="0" y="19189"/>
                  </a:lnTo>
                  <a:cubicBezTo>
                    <a:pt x="0" y="8591"/>
                    <a:pt x="8591" y="0"/>
                    <a:pt x="19189" y="0"/>
                  </a:cubicBez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974987" cy="19782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10750" y="2983389"/>
            <a:ext cx="8412716" cy="6395278"/>
          </a:xfrm>
          <a:custGeom>
            <a:avLst/>
            <a:gdLst/>
            <a:ahLst/>
            <a:cxnLst/>
            <a:rect l="l" t="t" r="r" b="b"/>
            <a:pathLst>
              <a:path w="8412716" h="6395278">
                <a:moveTo>
                  <a:pt x="0" y="0"/>
                </a:moveTo>
                <a:lnTo>
                  <a:pt x="8412716" y="0"/>
                </a:lnTo>
                <a:lnTo>
                  <a:pt x="8412716" y="6395278"/>
                </a:lnTo>
                <a:lnTo>
                  <a:pt x="0" y="63952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71" t="-2750"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1310045" y="635233"/>
            <a:ext cx="5846518" cy="5729821"/>
          </a:xfrm>
          <a:custGeom>
            <a:avLst/>
            <a:gdLst/>
            <a:ahLst/>
            <a:cxnLst/>
            <a:rect l="l" t="t" r="r" b="b"/>
            <a:pathLst>
              <a:path w="5846518" h="5729821">
                <a:moveTo>
                  <a:pt x="0" y="0"/>
                </a:moveTo>
                <a:lnTo>
                  <a:pt x="5846518" y="0"/>
                </a:lnTo>
                <a:lnTo>
                  <a:pt x="5846518" y="5729822"/>
                </a:lnTo>
                <a:lnTo>
                  <a:pt x="0" y="57298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-2848653" y="681798"/>
            <a:ext cx="16131522" cy="8176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952"/>
              </a:lnSpc>
            </a:pPr>
            <a:r>
              <a:rPr lang="en-US" sz="6200" spc="-595">
                <a:solidFill>
                  <a:srgbClr val="FBF6F1"/>
                </a:solidFill>
                <a:latin typeface="Public Sans"/>
                <a:ea typeface="Public Sans"/>
                <a:cs typeface="Public Sans"/>
                <a:sym typeface="Public Sans"/>
              </a:rPr>
              <a:t>Sample:  SQL queries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841216" y="7152898"/>
            <a:ext cx="6784177" cy="2358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563"/>
              </a:lnSpc>
            </a:pPr>
            <a:r>
              <a:rPr lang="en-US" sz="4753" spc="-456">
                <a:solidFill>
                  <a:srgbClr val="FBF6F1"/>
                </a:solidFill>
                <a:latin typeface="Public Sans"/>
                <a:ea typeface="Public Sans"/>
                <a:cs typeface="Public Sans"/>
                <a:sym typeface="Public Sans"/>
              </a:rPr>
              <a:t>List all patients whose address is outside Dhaka and whose date of birth is before   1 January 1990.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175FF7-4008-49CB-83A1-035F3B3F4D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638300"/>
            <a:ext cx="15250782" cy="818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731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574</Words>
  <Application>Microsoft Office PowerPoint</Application>
  <PresentationFormat>Custom</PresentationFormat>
  <Paragraphs>49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Public Sans</vt:lpstr>
      <vt:lpstr>Agrandir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Hospital Patient Management System</dc:title>
  <dc:creator>Nibedita</dc:creator>
  <cp:lastModifiedBy>Nibedita Das</cp:lastModifiedBy>
  <cp:revision>3</cp:revision>
  <dcterms:created xsi:type="dcterms:W3CDTF">2006-08-16T00:00:00Z</dcterms:created>
  <dcterms:modified xsi:type="dcterms:W3CDTF">2025-12-05T09:45:34Z</dcterms:modified>
  <dc:identifier>DAG6c3wTYE4</dc:identifier>
</cp:coreProperties>
</file>

<file path=docProps/thumbnail.jpeg>
</file>